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73" r:id="rId5"/>
    <p:sldId id="270" r:id="rId6"/>
    <p:sldId id="271" r:id="rId7"/>
    <p:sldId id="260" r:id="rId8"/>
    <p:sldId id="263" r:id="rId9"/>
    <p:sldId id="264" r:id="rId10"/>
    <p:sldId id="265" r:id="rId11"/>
    <p:sldId id="266" r:id="rId12"/>
    <p:sldId id="269" r:id="rId13"/>
    <p:sldId id="267" r:id="rId14"/>
    <p:sldId id="272" r:id="rId15"/>
  </p:sldIdLst>
  <p:sldSz cx="12192000" cy="6858000"/>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4" d="100"/>
          <a:sy n="84" d="100"/>
        </p:scale>
        <p:origin x="581" y="82"/>
      </p:cViewPr>
      <p:guideLst/>
    </p:cSldViewPr>
  </p:slideViewPr>
  <p:notesTextViewPr>
    <p:cViewPr>
      <p:scale>
        <a:sx n="1" d="1"/>
        <a:sy n="1" d="1"/>
      </p:scale>
      <p:origin x="0" y="0"/>
    </p:cViewPr>
  </p:notesTextViewPr>
  <p:sorterViewPr>
    <p:cViewPr>
      <p:scale>
        <a:sx n="100" d="100"/>
        <a:sy n="100" d="100"/>
      </p:scale>
      <p:origin x="0" y="-407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11/9/2022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11/9/2022</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598"/>
            <a:ext cx="8915399" cy="2262781"/>
          </a:xfrm>
        </p:spPr>
        <p:txBody>
          <a:bodyPr>
            <a:normAutofit/>
          </a:bodyPr>
          <a:lstStyle/>
          <a:p>
            <a:pPr algn="ctr"/>
            <a:r>
              <a:rPr lang="en-US" sz="3600" dirty="0">
                <a:solidFill>
                  <a:schemeClr val="tx1"/>
                </a:solidFill>
              </a:rPr>
              <a:t>QUALITY OF EDUCATION </a:t>
            </a:r>
            <a:r>
              <a:rPr lang="en-US" sz="3600">
                <a:solidFill>
                  <a:schemeClr val="tx1"/>
                </a:solidFill>
              </a:rPr>
              <a:t>IN SCHOOLS</a:t>
            </a:r>
            <a:r>
              <a:rPr lang="en-US" sz="3600" dirty="0">
                <a:solidFill>
                  <a:schemeClr val="tx1"/>
                </a:solidFill>
              </a:rPr>
              <a:t>: THE STATE OF ATTAINMENT OF LEARNERS </a:t>
            </a:r>
          </a:p>
        </p:txBody>
      </p:sp>
      <p:sp>
        <p:nvSpPr>
          <p:cNvPr id="3" name="Subtitle 2"/>
          <p:cNvSpPr>
            <a:spLocks noGrp="1"/>
          </p:cNvSpPr>
          <p:nvPr>
            <p:ph type="subTitle" idx="1"/>
          </p:nvPr>
        </p:nvSpPr>
        <p:spPr>
          <a:xfrm>
            <a:off x="2589213" y="4777379"/>
            <a:ext cx="8915399" cy="1431397"/>
          </a:xfrm>
        </p:spPr>
        <p:txBody>
          <a:bodyPr>
            <a:normAutofit fontScale="92500" lnSpcReduction="10000"/>
          </a:bodyPr>
          <a:lstStyle/>
          <a:p>
            <a:pPr algn="ctr"/>
            <a:r>
              <a:rPr lang="en-GB" dirty="0"/>
              <a:t> </a:t>
            </a:r>
            <a:r>
              <a:rPr lang="en-GB" dirty="0">
                <a:latin typeface="Cooper Black" panose="0208090404030B020404" pitchFamily="18" charset="0"/>
              </a:rPr>
              <a:t>Presentation</a:t>
            </a:r>
          </a:p>
          <a:p>
            <a:pPr algn="ctr"/>
            <a:r>
              <a:rPr lang="en-GB" dirty="0">
                <a:latin typeface="Cooper Black" panose="0208090404030B020404" pitchFamily="18" charset="0"/>
              </a:rPr>
              <a:t>By</a:t>
            </a:r>
          </a:p>
          <a:p>
            <a:pPr algn="ctr"/>
            <a:r>
              <a:rPr lang="en-GB" dirty="0">
                <a:latin typeface="Cooper Black" panose="0208090404030B020404" pitchFamily="18" charset="0"/>
              </a:rPr>
              <a:t>Directorate of Quality Assurance </a:t>
            </a:r>
          </a:p>
          <a:p>
            <a:pPr algn="ctr"/>
            <a:r>
              <a:rPr lang="en-GB" dirty="0">
                <a:latin typeface="Cooper Black" panose="0208090404030B020404" pitchFamily="18" charset="0"/>
              </a:rPr>
              <a:t>(DQAS)</a:t>
            </a:r>
          </a:p>
          <a:p>
            <a:endParaRPr lang="en-US" dirty="0"/>
          </a:p>
        </p:txBody>
      </p:sp>
    </p:spTree>
    <p:extLst>
      <p:ext uri="{BB962C8B-B14F-4D97-AF65-F5344CB8AC3E}">
        <p14:creationId xmlns:p14="http://schemas.microsoft.com/office/powerpoint/2010/main" val="2199945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Continued…</a:t>
            </a:r>
          </a:p>
        </p:txBody>
      </p:sp>
      <p:sp>
        <p:nvSpPr>
          <p:cNvPr id="3" name="Content Placeholder 2"/>
          <p:cNvSpPr>
            <a:spLocks noGrp="1"/>
          </p:cNvSpPr>
          <p:nvPr>
            <p:ph idx="1"/>
          </p:nvPr>
        </p:nvSpPr>
        <p:spPr>
          <a:xfrm>
            <a:off x="2589212" y="1263721"/>
            <a:ext cx="8915400" cy="4647501"/>
          </a:xfrm>
        </p:spPr>
        <p:txBody>
          <a:bodyPr>
            <a:normAutofit/>
          </a:bodyPr>
          <a:lstStyle/>
          <a:p>
            <a:pPr marL="0" lvl="0" indent="0">
              <a:buNone/>
            </a:pPr>
            <a:endParaRPr lang="en-US" dirty="0"/>
          </a:p>
          <a:p>
            <a:r>
              <a:rPr lang="en-US" dirty="0"/>
              <a:t>Lack of regular continuous assessment in the teaching and learning process. For example teachers do not give written exercises and home work.  Other teachers give assessment but no feedback is given to students. </a:t>
            </a:r>
          </a:p>
          <a:p>
            <a:r>
              <a:rPr lang="en-US" dirty="0">
                <a:solidFill>
                  <a:schemeClr val="tx1"/>
                </a:solidFill>
              </a:rPr>
              <a:t>Inadequate Continuing Professional Development for teachers</a:t>
            </a:r>
          </a:p>
          <a:p>
            <a:pPr lvl="0"/>
            <a:r>
              <a:rPr lang="en-US" dirty="0"/>
              <a:t>Wrong implementation of good practice: Most teachers/schools think student performance is a primary indicator for an effective teaching/ school; this mindset overshadows the primary goal of  educating children since teachers concentrate on teaching Std 8 and form 4 students more than others in non-examination classes??</a:t>
            </a:r>
          </a:p>
          <a:p>
            <a:pPr lvl="0"/>
            <a:endParaRPr lang="en-US" dirty="0"/>
          </a:p>
          <a:p>
            <a:endParaRPr lang="en-US" dirty="0"/>
          </a:p>
        </p:txBody>
      </p:sp>
    </p:spTree>
    <p:extLst>
      <p:ext uri="{BB962C8B-B14F-4D97-AF65-F5344CB8AC3E}">
        <p14:creationId xmlns:p14="http://schemas.microsoft.com/office/powerpoint/2010/main" val="36609909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828770"/>
          </a:xfrm>
        </p:spPr>
        <p:txBody>
          <a:bodyPr>
            <a:normAutofit fontScale="90000"/>
          </a:bodyPr>
          <a:lstStyle/>
          <a:p>
            <a:r>
              <a:rPr lang="en-US" b="1" dirty="0"/>
              <a:t> D. STUDENT FACTORS </a:t>
            </a:r>
            <a:r>
              <a:rPr lang="en-US" dirty="0"/>
              <a:t/>
            </a:r>
            <a:br>
              <a:rPr lang="en-US" dirty="0"/>
            </a:br>
            <a:endParaRPr lang="en-US" dirty="0"/>
          </a:p>
        </p:txBody>
      </p:sp>
      <p:sp>
        <p:nvSpPr>
          <p:cNvPr id="3" name="Content Placeholder 2"/>
          <p:cNvSpPr>
            <a:spLocks noGrp="1"/>
          </p:cNvSpPr>
          <p:nvPr>
            <p:ph idx="1"/>
          </p:nvPr>
        </p:nvSpPr>
        <p:spPr>
          <a:xfrm>
            <a:off x="2589212" y="1746606"/>
            <a:ext cx="8915400" cy="4164615"/>
          </a:xfrm>
        </p:spPr>
        <p:txBody>
          <a:bodyPr/>
          <a:lstStyle/>
          <a:p>
            <a:pPr lvl="0"/>
            <a:r>
              <a:rPr lang="en-US" dirty="0" smtClean="0"/>
              <a:t>Learner </a:t>
            </a:r>
            <a:r>
              <a:rPr lang="en-US" dirty="0"/>
              <a:t>absenteeism (21%)and  poor school attendance:</a:t>
            </a:r>
          </a:p>
          <a:p>
            <a:pPr lvl="1"/>
            <a:r>
              <a:rPr lang="en-US" dirty="0"/>
              <a:t> household chores, </a:t>
            </a:r>
          </a:p>
          <a:p>
            <a:pPr lvl="1"/>
            <a:r>
              <a:rPr lang="en-US" dirty="0"/>
              <a:t> market days, </a:t>
            </a:r>
          </a:p>
          <a:p>
            <a:pPr lvl="1"/>
            <a:r>
              <a:rPr lang="en-US" dirty="0"/>
              <a:t>hunger, </a:t>
            </a:r>
          </a:p>
          <a:p>
            <a:pPr lvl="1"/>
            <a:r>
              <a:rPr lang="en-US" dirty="0"/>
              <a:t>long distance to school </a:t>
            </a:r>
            <a:endParaRPr lang="en-US" dirty="0">
              <a:solidFill>
                <a:srgbClr val="FF0000"/>
              </a:solidFill>
            </a:endParaRPr>
          </a:p>
          <a:p>
            <a:r>
              <a:rPr lang="en-US" dirty="0"/>
              <a:t>Limited  parental support in school work </a:t>
            </a:r>
          </a:p>
          <a:p>
            <a:endParaRPr lang="en-US" dirty="0"/>
          </a:p>
          <a:p>
            <a:pPr marL="0" indent="0">
              <a:buNone/>
            </a:pPr>
            <a:endParaRPr lang="en-US" dirty="0"/>
          </a:p>
          <a:p>
            <a:pPr lvl="0"/>
            <a:endParaRPr lang="en-US" dirty="0"/>
          </a:p>
          <a:p>
            <a:pPr lvl="0"/>
            <a:endParaRPr lang="en-US" dirty="0"/>
          </a:p>
          <a:p>
            <a:endParaRPr lang="en-US" dirty="0"/>
          </a:p>
        </p:txBody>
      </p:sp>
    </p:spTree>
    <p:extLst>
      <p:ext uri="{BB962C8B-B14F-4D97-AF65-F5344CB8AC3E}">
        <p14:creationId xmlns:p14="http://schemas.microsoft.com/office/powerpoint/2010/main" val="20166395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099FEE-6880-474B-A8C0-24C325612F4A}"/>
              </a:ext>
            </a:extLst>
          </p:cNvPr>
          <p:cNvSpPr>
            <a:spLocks noGrp="1"/>
          </p:cNvSpPr>
          <p:nvPr>
            <p:ph type="title"/>
          </p:nvPr>
        </p:nvSpPr>
        <p:spPr>
          <a:xfrm>
            <a:off x="2592925" y="624110"/>
            <a:ext cx="8911687" cy="896465"/>
          </a:xfrm>
        </p:spPr>
        <p:txBody>
          <a:bodyPr/>
          <a:lstStyle/>
          <a:p>
            <a:r>
              <a:rPr lang="en-GB" dirty="0"/>
              <a:t>Conclusion </a:t>
            </a:r>
          </a:p>
        </p:txBody>
      </p:sp>
      <p:sp>
        <p:nvSpPr>
          <p:cNvPr id="3" name="Content Placeholder 2">
            <a:extLst>
              <a:ext uri="{FF2B5EF4-FFF2-40B4-BE49-F238E27FC236}">
                <a16:creationId xmlns:a16="http://schemas.microsoft.com/office/drawing/2014/main" id="{F02B307C-0C4A-43E8-86A4-58B809CFB69B}"/>
              </a:ext>
            </a:extLst>
          </p:cNvPr>
          <p:cNvSpPr>
            <a:spLocks noGrp="1"/>
          </p:cNvSpPr>
          <p:nvPr>
            <p:ph idx="1"/>
          </p:nvPr>
        </p:nvSpPr>
        <p:spPr>
          <a:xfrm>
            <a:off x="2589212" y="1633591"/>
            <a:ext cx="8915400" cy="4277631"/>
          </a:xfrm>
        </p:spPr>
        <p:txBody>
          <a:bodyPr/>
          <a:lstStyle/>
          <a:p>
            <a:r>
              <a:rPr lang="en-GB" dirty="0"/>
              <a:t>Learning attainment is  indeed low but  the Ministry and partners  are working tirelessly in addressing these challenges </a:t>
            </a:r>
          </a:p>
          <a:p>
            <a:r>
              <a:rPr lang="en-GB" dirty="0"/>
              <a:t>We need to critically </a:t>
            </a:r>
            <a:r>
              <a:rPr lang="en-GB"/>
              <a:t>reflect on what </a:t>
            </a:r>
            <a:r>
              <a:rPr lang="en-GB" dirty="0"/>
              <a:t>is happening in the classroom so we can improve our learning outcomes </a:t>
            </a:r>
          </a:p>
          <a:p>
            <a:r>
              <a:rPr lang="en-GB" dirty="0"/>
              <a:t>Teachers need to be supported to ensure that teaching and learning process is indeed taking place. </a:t>
            </a:r>
          </a:p>
          <a:p>
            <a:r>
              <a:rPr lang="en-GB" dirty="0"/>
              <a:t>We need more collaboration from all stakeholders to improve the situation </a:t>
            </a:r>
          </a:p>
          <a:p>
            <a:endParaRPr lang="en-GB" dirty="0"/>
          </a:p>
        </p:txBody>
      </p:sp>
    </p:spTree>
    <p:extLst>
      <p:ext uri="{BB962C8B-B14F-4D97-AF65-F5344CB8AC3E}">
        <p14:creationId xmlns:p14="http://schemas.microsoft.com/office/powerpoint/2010/main" val="1526522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783450"/>
          </a:xfrm>
        </p:spPr>
        <p:txBody>
          <a:bodyPr/>
          <a:lstStyle/>
          <a:p>
            <a:r>
              <a:rPr lang="en-US" dirty="0"/>
              <a:t>NEXT STEPS TO TRANSFORM EDUCATION </a:t>
            </a:r>
          </a:p>
        </p:txBody>
      </p:sp>
      <p:sp>
        <p:nvSpPr>
          <p:cNvPr id="3" name="Content Placeholder 2"/>
          <p:cNvSpPr>
            <a:spLocks noGrp="1"/>
          </p:cNvSpPr>
          <p:nvPr>
            <p:ph idx="1"/>
          </p:nvPr>
        </p:nvSpPr>
        <p:spPr>
          <a:xfrm>
            <a:off x="2589212" y="1407560"/>
            <a:ext cx="8915400" cy="4503662"/>
          </a:xfrm>
        </p:spPr>
        <p:txBody>
          <a:bodyPr>
            <a:normAutofit fontScale="92500" lnSpcReduction="10000"/>
          </a:bodyPr>
          <a:lstStyle/>
          <a:p>
            <a:r>
              <a:rPr lang="en-US" dirty="0">
                <a:solidFill>
                  <a:schemeClr val="tx1"/>
                </a:solidFill>
              </a:rPr>
              <a:t>Adequate resourcing of the curriculum at all levels  (Basic, Secondary, Higher) – financing (mobilize more resources, improving equity in distribution across subsectors)</a:t>
            </a:r>
          </a:p>
          <a:p>
            <a:r>
              <a:rPr lang="en-US" dirty="0">
                <a:solidFill>
                  <a:schemeClr val="tx1"/>
                </a:solidFill>
              </a:rPr>
              <a:t>Strict Enforcement of policies and guideline </a:t>
            </a:r>
            <a:r>
              <a:rPr lang="en-US" dirty="0" err="1">
                <a:solidFill>
                  <a:schemeClr val="tx1"/>
                </a:solidFill>
              </a:rPr>
              <a:t>e.g</a:t>
            </a:r>
            <a:r>
              <a:rPr lang="en-US" dirty="0">
                <a:solidFill>
                  <a:schemeClr val="tx1"/>
                </a:solidFill>
              </a:rPr>
              <a:t> Teacher Code of Conduct, Teacher deployment guidelines, National Standards of Education, Supervision framework  </a:t>
            </a:r>
          </a:p>
          <a:p>
            <a:r>
              <a:rPr lang="en-US" dirty="0">
                <a:solidFill>
                  <a:schemeClr val="tx1"/>
                </a:solidFill>
              </a:rPr>
              <a:t>Intensify oversight roles/responsibilities across the system from SE, Directors at HQ to the district and school level for the system to be self propelling </a:t>
            </a:r>
          </a:p>
          <a:p>
            <a:r>
              <a:rPr lang="en-US" dirty="0">
                <a:solidFill>
                  <a:schemeClr val="tx1"/>
                </a:solidFill>
              </a:rPr>
              <a:t>Development of systems such as Digitalization of Inspection, teacher management system EMIS for readily available data for decision making  to improve efficiency in the management  of the system, </a:t>
            </a:r>
          </a:p>
          <a:p>
            <a:r>
              <a:rPr lang="en-US" dirty="0">
                <a:solidFill>
                  <a:schemeClr val="tx1"/>
                </a:solidFill>
              </a:rPr>
              <a:t>Teacher preparation in TTI needs to be thorough and relevant to current situation on the ground so teachers are able to handle all content in areas of specialization. </a:t>
            </a:r>
          </a:p>
          <a:p>
            <a:r>
              <a:rPr lang="en-US" dirty="0">
                <a:solidFill>
                  <a:schemeClr val="tx1"/>
                </a:solidFill>
              </a:rPr>
              <a:t>Inservice training should be intensified to fill the skills gaps in teacher</a:t>
            </a:r>
            <a:r>
              <a:rPr lang="en-US" b="1" dirty="0">
                <a:solidFill>
                  <a:srgbClr val="FF0000"/>
                </a:solidFill>
              </a:rPr>
              <a:t> </a:t>
            </a:r>
            <a:r>
              <a:rPr lang="en-US" dirty="0">
                <a:solidFill>
                  <a:schemeClr val="tx1"/>
                </a:solidFill>
              </a:rPr>
              <a:t>and it should be well coordinate</a:t>
            </a:r>
          </a:p>
        </p:txBody>
      </p:sp>
    </p:spTree>
    <p:extLst>
      <p:ext uri="{BB962C8B-B14F-4D97-AF65-F5344CB8AC3E}">
        <p14:creationId xmlns:p14="http://schemas.microsoft.com/office/powerpoint/2010/main" val="6990467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0353FF-03B8-4A8E-A001-813E78C02BD5}"/>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689E684F-F7F2-47B3-9337-1F9BA8156B2F}"/>
              </a:ext>
            </a:extLst>
          </p:cNvPr>
          <p:cNvSpPr>
            <a:spLocks noGrp="1"/>
          </p:cNvSpPr>
          <p:nvPr>
            <p:ph idx="1"/>
          </p:nvPr>
        </p:nvSpPr>
        <p:spPr/>
        <p:txBody>
          <a:bodyPr>
            <a:normAutofit/>
          </a:bodyPr>
          <a:lstStyle/>
          <a:p>
            <a:r>
              <a:rPr lang="en-GB" sz="2800" dirty="0"/>
              <a:t>I thank you for your kind attention </a:t>
            </a:r>
          </a:p>
        </p:txBody>
      </p:sp>
    </p:spTree>
    <p:extLst>
      <p:ext uri="{BB962C8B-B14F-4D97-AF65-F5344CB8AC3E}">
        <p14:creationId xmlns:p14="http://schemas.microsoft.com/office/powerpoint/2010/main" val="42452979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OVERVIEW OF THE PRESENTATION</a:t>
            </a:r>
          </a:p>
        </p:txBody>
      </p:sp>
      <p:sp>
        <p:nvSpPr>
          <p:cNvPr id="3" name="Content Placeholder 2"/>
          <p:cNvSpPr>
            <a:spLocks noGrp="1"/>
          </p:cNvSpPr>
          <p:nvPr>
            <p:ph idx="1"/>
          </p:nvPr>
        </p:nvSpPr>
        <p:spPr/>
        <p:txBody>
          <a:bodyPr/>
          <a:lstStyle/>
          <a:p>
            <a:endParaRPr lang="en-US" dirty="0"/>
          </a:p>
          <a:p>
            <a:r>
              <a:rPr lang="en-US" dirty="0" smtClean="0"/>
              <a:t>Introduction</a:t>
            </a:r>
          </a:p>
          <a:p>
            <a:r>
              <a:rPr lang="en-US" dirty="0" smtClean="0"/>
              <a:t>Status of attainment levels</a:t>
            </a:r>
            <a:endParaRPr lang="en-US" dirty="0"/>
          </a:p>
          <a:p>
            <a:r>
              <a:rPr lang="en-US" dirty="0"/>
              <a:t>Reasons for low attainment levels by learners</a:t>
            </a:r>
          </a:p>
          <a:p>
            <a:r>
              <a:rPr lang="en-US" dirty="0"/>
              <a:t>Conclusion   </a:t>
            </a:r>
          </a:p>
        </p:txBody>
      </p:sp>
    </p:spTree>
    <p:extLst>
      <p:ext uri="{BB962C8B-B14F-4D97-AF65-F5344CB8AC3E}">
        <p14:creationId xmlns:p14="http://schemas.microsoft.com/office/powerpoint/2010/main" val="12335224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Introduction</a:t>
            </a:r>
          </a:p>
        </p:txBody>
      </p:sp>
      <p:sp>
        <p:nvSpPr>
          <p:cNvPr id="3" name="Content Placeholder 2"/>
          <p:cNvSpPr>
            <a:spLocks noGrp="1"/>
          </p:cNvSpPr>
          <p:nvPr>
            <p:ph idx="1"/>
          </p:nvPr>
        </p:nvSpPr>
        <p:spPr>
          <a:xfrm>
            <a:off x="2589212" y="1800520"/>
            <a:ext cx="8915400" cy="4110702"/>
          </a:xfrm>
        </p:spPr>
        <p:txBody>
          <a:bodyPr>
            <a:normAutofit/>
          </a:bodyPr>
          <a:lstStyle/>
          <a:p>
            <a:endParaRPr lang="en-US" dirty="0" smtClean="0"/>
          </a:p>
          <a:p>
            <a:r>
              <a:rPr lang="en-US" dirty="0" smtClean="0"/>
              <a:t>The </a:t>
            </a:r>
            <a:r>
              <a:rPr lang="en-US" dirty="0"/>
              <a:t>Ministry of Education (</a:t>
            </a:r>
            <a:r>
              <a:rPr lang="en-US" dirty="0" err="1"/>
              <a:t>MoE</a:t>
            </a:r>
            <a:r>
              <a:rPr lang="en-US" dirty="0"/>
              <a:t>) is  mandated to provide quality and relevant education to Malawian citizens irrespective of race, ethnicity, gender, religion, disability or any other discriminatory characteristics (Education Act 2013). </a:t>
            </a:r>
            <a:endParaRPr lang="en-US" dirty="0" smtClean="0"/>
          </a:p>
          <a:p>
            <a:r>
              <a:rPr lang="en-US" dirty="0" smtClean="0"/>
              <a:t>The mandate of the directorate is to establish and promote the highest standards of quality in education provision </a:t>
            </a:r>
            <a:endParaRPr lang="en-US" dirty="0"/>
          </a:p>
          <a:p>
            <a:r>
              <a:rPr lang="en-US" dirty="0"/>
              <a:t>The </a:t>
            </a:r>
            <a:r>
              <a:rPr lang="en-US" dirty="0" err="1"/>
              <a:t>MoE</a:t>
            </a:r>
            <a:r>
              <a:rPr lang="en-US" dirty="0"/>
              <a:t> is investing a lot of financial resources to ensure provision of quality education</a:t>
            </a:r>
          </a:p>
          <a:p>
            <a:endParaRPr lang="en-US" dirty="0"/>
          </a:p>
        </p:txBody>
      </p:sp>
    </p:spTree>
    <p:extLst>
      <p:ext uri="{BB962C8B-B14F-4D97-AF65-F5344CB8AC3E}">
        <p14:creationId xmlns:p14="http://schemas.microsoft.com/office/powerpoint/2010/main" val="12996974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Performance of learners</a:t>
            </a:r>
            <a:endParaRPr lang="en-GB" dirty="0"/>
          </a:p>
        </p:txBody>
      </p:sp>
      <p:sp>
        <p:nvSpPr>
          <p:cNvPr id="3" name="Content Placeholder 2"/>
          <p:cNvSpPr>
            <a:spLocks noGrp="1"/>
          </p:cNvSpPr>
          <p:nvPr>
            <p:ph idx="1"/>
          </p:nvPr>
        </p:nvSpPr>
        <p:spPr/>
        <p:txBody>
          <a:bodyPr/>
          <a:lstStyle/>
          <a:p>
            <a:pPr lvl="0">
              <a:buClr>
                <a:srgbClr val="353535"/>
              </a:buClr>
            </a:pPr>
            <a:r>
              <a:rPr lang="en-US" sz="1700" dirty="0">
                <a:solidFill>
                  <a:prstClr val="black">
                    <a:lumMod val="75000"/>
                    <a:lumOff val="25000"/>
                  </a:prstClr>
                </a:solidFill>
              </a:rPr>
              <a:t>Studies have however revealed low attainment levels by learners across the country. For example, The Multiple indicator cluster survey of 2020 indicates that only 19 % of children aged 7 to 14 years have foundational reading skills in either Chichewa or English  and that 13% of the same age range have foundation numeracy skills  </a:t>
            </a:r>
          </a:p>
          <a:p>
            <a:pPr lvl="0">
              <a:buClr>
                <a:srgbClr val="353535"/>
              </a:buClr>
            </a:pPr>
            <a:r>
              <a:rPr lang="en-US" sz="1700" dirty="0">
                <a:solidFill>
                  <a:prstClr val="black">
                    <a:lumMod val="75000"/>
                    <a:lumOff val="25000"/>
                  </a:prstClr>
                </a:solidFill>
              </a:rPr>
              <a:t>National Reading Assessment (NRA) 2021 shows that most of our </a:t>
            </a:r>
            <a:r>
              <a:rPr lang="en-US" sz="1700" dirty="0" err="1">
                <a:solidFill>
                  <a:prstClr val="black">
                    <a:lumMod val="75000"/>
                    <a:lumOff val="25000"/>
                  </a:prstClr>
                </a:solidFill>
              </a:rPr>
              <a:t>Std</a:t>
            </a:r>
            <a:r>
              <a:rPr lang="en-US" sz="1700" dirty="0">
                <a:solidFill>
                  <a:prstClr val="black">
                    <a:lumMod val="75000"/>
                    <a:lumOff val="25000"/>
                  </a:prstClr>
                </a:solidFill>
              </a:rPr>
              <a:t> 2 and 4  learners are non readers   </a:t>
            </a:r>
          </a:p>
          <a:p>
            <a:pPr lvl="0">
              <a:buClr>
                <a:srgbClr val="353535"/>
              </a:buClr>
            </a:pPr>
            <a:r>
              <a:rPr lang="en-US" sz="1700" dirty="0">
                <a:solidFill>
                  <a:prstClr val="black">
                    <a:lumMod val="75000"/>
                    <a:lumOff val="25000"/>
                  </a:prstClr>
                </a:solidFill>
              </a:rPr>
              <a:t>In addition, inspection findings show that learner attainment across the school is either at minimum or below minimum standards. Refer to graph </a:t>
            </a:r>
          </a:p>
          <a:p>
            <a:endParaRPr lang="en-GB" dirty="0"/>
          </a:p>
        </p:txBody>
      </p:sp>
    </p:spTree>
    <p:extLst>
      <p:ext uri="{BB962C8B-B14F-4D97-AF65-F5344CB8AC3E}">
        <p14:creationId xmlns:p14="http://schemas.microsoft.com/office/powerpoint/2010/main" val="33069846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BB423-7399-4FF5-90CA-15E2B569F234}"/>
              </a:ext>
            </a:extLst>
          </p:cNvPr>
          <p:cNvSpPr>
            <a:spLocks noGrp="1"/>
          </p:cNvSpPr>
          <p:nvPr>
            <p:ph type="title"/>
          </p:nvPr>
        </p:nvSpPr>
        <p:spPr/>
        <p:txBody>
          <a:bodyPr/>
          <a:lstStyle/>
          <a:p>
            <a:r>
              <a:rPr lang="en-GB" dirty="0"/>
              <a:t>Performance of </a:t>
            </a:r>
            <a:r>
              <a:rPr lang="en-GB" dirty="0" smtClean="0"/>
              <a:t>Schools </a:t>
            </a:r>
            <a:r>
              <a:rPr lang="en-GB" dirty="0"/>
              <a:t>against NES</a:t>
            </a:r>
          </a:p>
        </p:txBody>
      </p:sp>
      <p:pic>
        <p:nvPicPr>
          <p:cNvPr id="4" name="Content Placeholder 3">
            <a:extLst>
              <a:ext uri="{FF2B5EF4-FFF2-40B4-BE49-F238E27FC236}">
                <a16:creationId xmlns:a16="http://schemas.microsoft.com/office/drawing/2014/main" id="{13C9F9E4-14F4-4DC6-A04C-BA0C8F19BAD9}"/>
              </a:ext>
            </a:extLst>
          </p:cNvPr>
          <p:cNvPicPr>
            <a:picLocks noGrp="1"/>
          </p:cNvPicPr>
          <p:nvPr>
            <p:ph idx="1"/>
          </p:nvPr>
        </p:nvPicPr>
        <p:blipFill>
          <a:blip r:embed="rId2"/>
          <a:stretch>
            <a:fillRect/>
          </a:stretch>
        </p:blipFill>
        <p:spPr>
          <a:xfrm>
            <a:off x="2039112" y="1618488"/>
            <a:ext cx="9465500" cy="4846320"/>
          </a:xfrm>
          <a:prstGeom prst="rect">
            <a:avLst/>
          </a:prstGeom>
          <a:noFill/>
          <a:ln>
            <a:noFill/>
          </a:ln>
        </p:spPr>
      </p:pic>
    </p:spTree>
    <p:extLst>
      <p:ext uri="{BB962C8B-B14F-4D97-AF65-F5344CB8AC3E}">
        <p14:creationId xmlns:p14="http://schemas.microsoft.com/office/powerpoint/2010/main" val="12691968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C50D4E-A378-4703-83D1-F9A1EA1B22DB}"/>
              </a:ext>
            </a:extLst>
          </p:cNvPr>
          <p:cNvSpPr>
            <a:spLocks noGrp="1"/>
          </p:cNvSpPr>
          <p:nvPr>
            <p:ph type="title"/>
          </p:nvPr>
        </p:nvSpPr>
        <p:spPr/>
        <p:txBody>
          <a:bodyPr/>
          <a:lstStyle/>
          <a:p>
            <a:endParaRPr lang="en-GB" dirty="0"/>
          </a:p>
        </p:txBody>
      </p:sp>
      <p:sp>
        <p:nvSpPr>
          <p:cNvPr id="3" name="Content Placeholder 2">
            <a:extLst>
              <a:ext uri="{FF2B5EF4-FFF2-40B4-BE49-F238E27FC236}">
                <a16:creationId xmlns:a16="http://schemas.microsoft.com/office/drawing/2014/main" id="{8617F113-A57A-4404-9B81-F5729AE302CD}"/>
              </a:ext>
            </a:extLst>
          </p:cNvPr>
          <p:cNvSpPr>
            <a:spLocks noGrp="1"/>
          </p:cNvSpPr>
          <p:nvPr>
            <p:ph idx="1"/>
          </p:nvPr>
        </p:nvSpPr>
        <p:spPr/>
        <p:txBody>
          <a:bodyPr/>
          <a:lstStyle/>
          <a:p>
            <a:r>
              <a:rPr lang="en-US" dirty="0" smtClean="0"/>
              <a:t>This rest of the presentation therefore highlights </a:t>
            </a:r>
            <a:r>
              <a:rPr lang="en-US" dirty="0"/>
              <a:t>some of the reasons leading to low attainment levels by learners in schools</a:t>
            </a:r>
          </a:p>
          <a:p>
            <a:r>
              <a:rPr lang="en-US" dirty="0"/>
              <a:t>Will focus  at the following areas </a:t>
            </a:r>
          </a:p>
          <a:p>
            <a:pPr lvl="1"/>
            <a:r>
              <a:rPr lang="en-US" dirty="0"/>
              <a:t>Supply and infrastructure factors</a:t>
            </a:r>
          </a:p>
          <a:p>
            <a:pPr lvl="1"/>
            <a:r>
              <a:rPr lang="en-US" dirty="0"/>
              <a:t>Leadership and management </a:t>
            </a:r>
          </a:p>
          <a:p>
            <a:pPr lvl="1"/>
            <a:r>
              <a:rPr lang="en-US" dirty="0"/>
              <a:t>Teaching process </a:t>
            </a:r>
          </a:p>
          <a:p>
            <a:pPr lvl="1"/>
            <a:r>
              <a:rPr lang="en-US" dirty="0"/>
              <a:t>Student factors</a:t>
            </a:r>
          </a:p>
          <a:p>
            <a:endParaRPr lang="en-GB" dirty="0"/>
          </a:p>
        </p:txBody>
      </p:sp>
    </p:spTree>
    <p:extLst>
      <p:ext uri="{BB962C8B-B14F-4D97-AF65-F5344CB8AC3E}">
        <p14:creationId xmlns:p14="http://schemas.microsoft.com/office/powerpoint/2010/main" val="4202400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482092"/>
          </a:xfrm>
        </p:spPr>
        <p:txBody>
          <a:bodyPr>
            <a:normAutofit fontScale="90000"/>
          </a:bodyPr>
          <a:lstStyle/>
          <a:p>
            <a:r>
              <a:rPr lang="en-US" b="1" dirty="0"/>
              <a:t>Reasons for low attainment: </a:t>
            </a:r>
            <a:br>
              <a:rPr lang="en-US" b="1" dirty="0"/>
            </a:br>
            <a:r>
              <a:rPr lang="en-US" b="1" dirty="0"/>
              <a:t>A. </a:t>
            </a:r>
            <a:r>
              <a:rPr lang="en-US" b="1"/>
              <a:t>Supply and Infrastructure </a:t>
            </a:r>
            <a:r>
              <a:rPr lang="en-US" b="1" dirty="0"/>
              <a:t>factors </a:t>
            </a:r>
            <a:r>
              <a:rPr lang="en-US" dirty="0"/>
              <a:t/>
            </a:r>
            <a:br>
              <a:rPr lang="en-US" dirty="0"/>
            </a:br>
            <a:endParaRPr lang="en-US" dirty="0"/>
          </a:p>
        </p:txBody>
      </p:sp>
      <p:sp>
        <p:nvSpPr>
          <p:cNvPr id="3" name="Content Placeholder 2"/>
          <p:cNvSpPr>
            <a:spLocks noGrp="1"/>
          </p:cNvSpPr>
          <p:nvPr>
            <p:ph idx="1"/>
          </p:nvPr>
        </p:nvSpPr>
        <p:spPr>
          <a:xfrm>
            <a:off x="2589212" y="2352782"/>
            <a:ext cx="8915400" cy="3558440"/>
          </a:xfrm>
        </p:spPr>
        <p:txBody>
          <a:bodyPr>
            <a:normAutofit/>
          </a:bodyPr>
          <a:lstStyle/>
          <a:p>
            <a:pPr lvl="0"/>
            <a:r>
              <a:rPr lang="en-US" dirty="0"/>
              <a:t>Inadequate teachers in rural schools : This is mostly due to lack of accommodation in schools in remote areas.  Teachers travel long distances to and from schools because of lack of descent accommodation. </a:t>
            </a:r>
          </a:p>
          <a:p>
            <a:pPr lvl="0"/>
            <a:r>
              <a:rPr lang="en-US" dirty="0"/>
              <a:t>Inadequate classrooms and poor quality of infrastructure in some schools which leads to overcrowding and congestion in classrooms, hence teachers fail to give individual help to learners </a:t>
            </a:r>
          </a:p>
          <a:p>
            <a:pPr lvl="0"/>
            <a:r>
              <a:rPr lang="en-US" dirty="0"/>
              <a:t>Inadequate teaching and learning resources (textbooks and others) which makes it difficult for teachers to effectively deliver lessons in schools (late SIG&amp; funding for CDSSs)</a:t>
            </a:r>
          </a:p>
          <a:p>
            <a:pPr lvl="0"/>
            <a:endParaRPr lang="en-US" dirty="0"/>
          </a:p>
          <a:p>
            <a:endParaRPr lang="en-US" b="1" dirty="0"/>
          </a:p>
        </p:txBody>
      </p:sp>
    </p:spTree>
    <p:extLst>
      <p:ext uri="{BB962C8B-B14F-4D97-AF65-F5344CB8AC3E}">
        <p14:creationId xmlns:p14="http://schemas.microsoft.com/office/powerpoint/2010/main" val="437002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009481"/>
          </a:xfrm>
        </p:spPr>
        <p:txBody>
          <a:bodyPr>
            <a:normAutofit/>
          </a:bodyPr>
          <a:lstStyle/>
          <a:p>
            <a:r>
              <a:rPr lang="en-US" b="1" dirty="0"/>
              <a:t>B. Leadership and Management</a:t>
            </a:r>
          </a:p>
        </p:txBody>
      </p:sp>
      <p:sp>
        <p:nvSpPr>
          <p:cNvPr id="3" name="Content Placeholder 2"/>
          <p:cNvSpPr>
            <a:spLocks noGrp="1"/>
          </p:cNvSpPr>
          <p:nvPr>
            <p:ph idx="1"/>
          </p:nvPr>
        </p:nvSpPr>
        <p:spPr>
          <a:xfrm>
            <a:off x="2589212" y="1633590"/>
            <a:ext cx="8915400" cy="4277631"/>
          </a:xfrm>
        </p:spPr>
        <p:txBody>
          <a:bodyPr>
            <a:normAutofit/>
          </a:bodyPr>
          <a:lstStyle/>
          <a:p>
            <a:r>
              <a:rPr lang="en-US" dirty="0"/>
              <a:t>Poor leadership skills by school managers which leads to ineffective management of teachers because most management positions like Head teachers and HODs are filled on administrative arrangements and not merit</a:t>
            </a:r>
          </a:p>
          <a:p>
            <a:pPr lvl="0"/>
            <a:r>
              <a:rPr lang="en-US" dirty="0"/>
              <a:t>Delays in processing teacher discipline cases. This promotes indiscipline among teachers as those affected are just transferred from one school to another.</a:t>
            </a:r>
          </a:p>
          <a:p>
            <a:r>
              <a:rPr lang="en-US" dirty="0"/>
              <a:t>Inadequate school based supervision, hence causing lack of monitoring of curriculum coverage by teachers. </a:t>
            </a:r>
          </a:p>
          <a:p>
            <a:r>
              <a:rPr lang="en-US" dirty="0"/>
              <a:t>Uneven distribution of teachers with Urban schools having more and qualified than rural schools</a:t>
            </a:r>
          </a:p>
          <a:p>
            <a:pPr lvl="0"/>
            <a:r>
              <a:rPr lang="en-US" dirty="0"/>
              <a:t>Overstaying of head teachers at one school and they gradually loose sense of   commitment to duty</a:t>
            </a:r>
          </a:p>
          <a:p>
            <a:pPr lvl="0"/>
            <a:endParaRPr lang="en-US" dirty="0"/>
          </a:p>
          <a:p>
            <a:pPr lvl="0"/>
            <a:endParaRPr lang="en-US" dirty="0"/>
          </a:p>
          <a:p>
            <a:endParaRPr lang="en-US" dirty="0"/>
          </a:p>
        </p:txBody>
      </p:sp>
    </p:spTree>
    <p:extLst>
      <p:ext uri="{BB962C8B-B14F-4D97-AF65-F5344CB8AC3E}">
        <p14:creationId xmlns:p14="http://schemas.microsoft.com/office/powerpoint/2010/main" val="1739901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803998"/>
          </a:xfrm>
        </p:spPr>
        <p:txBody>
          <a:bodyPr/>
          <a:lstStyle/>
          <a:p>
            <a:r>
              <a:rPr lang="en-US" b="1" dirty="0"/>
              <a:t>C. Teaching Process</a:t>
            </a:r>
            <a:endParaRPr lang="en-US" dirty="0"/>
          </a:p>
        </p:txBody>
      </p:sp>
      <p:sp>
        <p:nvSpPr>
          <p:cNvPr id="3" name="Content Placeholder 2"/>
          <p:cNvSpPr>
            <a:spLocks noGrp="1"/>
          </p:cNvSpPr>
          <p:nvPr>
            <p:ph idx="1"/>
          </p:nvPr>
        </p:nvSpPr>
        <p:spPr>
          <a:xfrm>
            <a:off x="2589212" y="1726058"/>
            <a:ext cx="8915400" cy="4185164"/>
          </a:xfrm>
        </p:spPr>
        <p:txBody>
          <a:bodyPr>
            <a:normAutofit/>
          </a:bodyPr>
          <a:lstStyle/>
          <a:p>
            <a:pPr lvl="0"/>
            <a:r>
              <a:rPr lang="en-US" dirty="0"/>
              <a:t>Most teachers lack competency; some teachers lack content knowledge as a result they skip some topics in the syllabus.</a:t>
            </a:r>
          </a:p>
          <a:p>
            <a:pPr lvl="0"/>
            <a:r>
              <a:rPr lang="en-US" dirty="0"/>
              <a:t>Teachers do not thoroughly prepare for lessons. Inspection reports show lack of schemes of work and lesson plans; and lack of preparation for teaching and learning resources to complement the teaching process.</a:t>
            </a:r>
          </a:p>
          <a:p>
            <a:pPr lvl="0"/>
            <a:r>
              <a:rPr lang="en-US" dirty="0"/>
              <a:t>Poor management of time to maximize teacher pupil contact time due to teachers absenteeism, reporting late for lessons and ending the lesson early due to   lack of preparation . An accumulation of such lost time leads to poor coverage of curriculum.</a:t>
            </a:r>
          </a:p>
        </p:txBody>
      </p:sp>
    </p:spTree>
    <p:extLst>
      <p:ext uri="{BB962C8B-B14F-4D97-AF65-F5344CB8AC3E}">
        <p14:creationId xmlns:p14="http://schemas.microsoft.com/office/powerpoint/2010/main" val="3506955885"/>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3305</TotalTime>
  <Words>924</Words>
  <Application>Microsoft Office PowerPoint</Application>
  <PresentationFormat>Widescreen</PresentationFormat>
  <Paragraphs>70</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Century Gothic</vt:lpstr>
      <vt:lpstr>Cooper Black</vt:lpstr>
      <vt:lpstr>Wingdings 3</vt:lpstr>
      <vt:lpstr>Wisp</vt:lpstr>
      <vt:lpstr>QUALITY OF EDUCATION IN SCHOOLS: THE STATE OF ATTAINMENT OF LEARNERS </vt:lpstr>
      <vt:lpstr>OVERVIEW OF THE PRESENTATION</vt:lpstr>
      <vt:lpstr>               Introduction</vt:lpstr>
      <vt:lpstr>Performance of learners</vt:lpstr>
      <vt:lpstr>Performance of Schools against NES</vt:lpstr>
      <vt:lpstr>PowerPoint Presentation</vt:lpstr>
      <vt:lpstr>Reasons for low attainment:  A. Supply and Infrastructure factors  </vt:lpstr>
      <vt:lpstr>B. Leadership and Management</vt:lpstr>
      <vt:lpstr>C. Teaching Process</vt:lpstr>
      <vt:lpstr>Continued…</vt:lpstr>
      <vt:lpstr> D. STUDENT FACTORS  </vt:lpstr>
      <vt:lpstr>Conclusion </vt:lpstr>
      <vt:lpstr>NEXT STEPS TO TRANSFORM EDUCATION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REASONS FOR INADEQUATE TEACHNG AND LEARNING</dc:title>
  <dc:creator>User</dc:creator>
  <cp:lastModifiedBy>user</cp:lastModifiedBy>
  <cp:revision>93</cp:revision>
  <cp:lastPrinted>2022-11-08T07:00:33Z</cp:lastPrinted>
  <dcterms:created xsi:type="dcterms:W3CDTF">2022-11-03T11:47:23Z</dcterms:created>
  <dcterms:modified xsi:type="dcterms:W3CDTF">2022-11-09T13:02:55Z</dcterms:modified>
</cp:coreProperties>
</file>